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aleway ExtraBold"/>
      <p:bold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aleway Light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Roboto Condensed Light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regular.fntdata"/><Relationship Id="rId20" Type="http://schemas.openxmlformats.org/officeDocument/2006/relationships/slide" Target="slides/slide16.xml"/><Relationship Id="rId42" Type="http://schemas.openxmlformats.org/officeDocument/2006/relationships/font" Target="fonts/RobotoCondensedLight-italic.fntdata"/><Relationship Id="rId41" Type="http://schemas.openxmlformats.org/officeDocument/2006/relationships/font" Target="fonts/RobotoCondensedLight-bold.fntdata"/><Relationship Id="rId22" Type="http://schemas.openxmlformats.org/officeDocument/2006/relationships/font" Target="fonts/Raleway-regular.fntdata"/><Relationship Id="rId44" Type="http://schemas.openxmlformats.org/officeDocument/2006/relationships/font" Target="fonts/HelveticaNeue-regular.fntdata"/><Relationship Id="rId21" Type="http://schemas.openxmlformats.org/officeDocument/2006/relationships/slide" Target="slides/slide17.xml"/><Relationship Id="rId43" Type="http://schemas.openxmlformats.org/officeDocument/2006/relationships/font" Target="fonts/RobotoCondensedLight-boldItalic.fntdata"/><Relationship Id="rId24" Type="http://schemas.openxmlformats.org/officeDocument/2006/relationships/font" Target="fonts/Raleway-italic.fntdata"/><Relationship Id="rId46" Type="http://schemas.openxmlformats.org/officeDocument/2006/relationships/font" Target="fonts/HelveticaNeue-italic.fntdata"/><Relationship Id="rId23" Type="http://schemas.openxmlformats.org/officeDocument/2006/relationships/font" Target="fonts/Raleway-bold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ExtraBold-bold.fntdata"/><Relationship Id="rId25" Type="http://schemas.openxmlformats.org/officeDocument/2006/relationships/font" Target="fonts/Raleway-boldItalic.fntdata"/><Relationship Id="rId47" Type="http://schemas.openxmlformats.org/officeDocument/2006/relationships/font" Target="fonts/HelveticaNeue-boldItalic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RalewayLight-bold.fntdata"/><Relationship Id="rId10" Type="http://schemas.openxmlformats.org/officeDocument/2006/relationships/slide" Target="slides/slide6.xml"/><Relationship Id="rId32" Type="http://schemas.openxmlformats.org/officeDocument/2006/relationships/font" Target="fonts/RalewayLight-regular.fntdata"/><Relationship Id="rId13" Type="http://schemas.openxmlformats.org/officeDocument/2006/relationships/slide" Target="slides/slide9.xml"/><Relationship Id="rId35" Type="http://schemas.openxmlformats.org/officeDocument/2006/relationships/font" Target="fonts/Raleway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RalewayLight-italic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6026007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4602600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1a52722e2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1a52722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1a52722e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1a52722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1a52722e2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1a52722e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1a52722e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1a52722e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1a52722e2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1a52722e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1a52722e2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1a52722e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1a52722e2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1a52722e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1a52722e2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1a52722e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685fd86cf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685fd86cf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1a52722e2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3" name="Google Shape;123;g1e1a52722e2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3734cad4_15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3734cad4_1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460260071_0_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460260071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78e35bbb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78e35bbb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17bb8717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17bb871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17bb8717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17bb871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1a52722e2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1a52722e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94" y="0"/>
            <a:ext cx="8775509" cy="5143500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10860000" dist="57150">
              <a:srgbClr val="000000">
                <a:alpha val="93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6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400"/>
              <a:buNone/>
              <a:defRPr sz="4400">
                <a:solidFill>
                  <a:srgbClr val="28282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400"/>
              <a:buNone/>
              <a:defRPr sz="4400">
                <a:solidFill>
                  <a:srgbClr val="28282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400"/>
              <a:buNone/>
              <a:defRPr sz="4400">
                <a:solidFill>
                  <a:srgbClr val="28282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400"/>
              <a:buNone/>
              <a:defRPr sz="4400">
                <a:solidFill>
                  <a:srgbClr val="28282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400"/>
              <a:buNone/>
              <a:defRPr sz="4400">
                <a:solidFill>
                  <a:srgbClr val="28282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400"/>
              <a:buNone/>
              <a:defRPr sz="4400">
                <a:solidFill>
                  <a:srgbClr val="28282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400"/>
              <a:buNone/>
              <a:defRPr sz="4400">
                <a:solidFill>
                  <a:srgbClr val="28282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400"/>
              <a:buNone/>
              <a:defRPr sz="4400">
                <a:solidFill>
                  <a:srgbClr val="28282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400"/>
              <a:buNone/>
              <a:defRPr sz="4400">
                <a:solidFill>
                  <a:srgbClr val="28282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7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490256" y="450150"/>
            <a:ext cx="477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800"/>
              <a:buNone/>
              <a:defRPr sz="3800">
                <a:solidFill>
                  <a:srgbClr val="28282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800"/>
              <a:buNone/>
              <a:defRPr sz="3800">
                <a:solidFill>
                  <a:srgbClr val="28282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800"/>
              <a:buNone/>
              <a:defRPr sz="3800">
                <a:solidFill>
                  <a:srgbClr val="28282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800"/>
              <a:buNone/>
              <a:defRPr sz="3800">
                <a:solidFill>
                  <a:srgbClr val="28282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800"/>
              <a:buNone/>
              <a:defRPr sz="3800">
                <a:solidFill>
                  <a:srgbClr val="28282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800"/>
              <a:buNone/>
              <a:defRPr sz="3800">
                <a:solidFill>
                  <a:srgbClr val="28282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800"/>
              <a:buNone/>
              <a:defRPr sz="3800">
                <a:solidFill>
                  <a:srgbClr val="28282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800"/>
              <a:buNone/>
              <a:defRPr sz="3800">
                <a:solidFill>
                  <a:srgbClr val="28282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800"/>
              <a:buNone/>
              <a:defRPr sz="3800">
                <a:solidFill>
                  <a:srgbClr val="282828"/>
                </a:solidFill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6166425" y="1165688"/>
            <a:ext cx="2482800" cy="31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  <a:defRPr>
                <a:solidFill>
                  <a:srgbClr val="F3F3F3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  <a:defRPr>
                <a:solidFill>
                  <a:srgbClr val="F3F3F3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8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1038713" y="1824300"/>
            <a:ext cx="7066500" cy="14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000"/>
              <a:buNone/>
              <a:defRPr sz="3000">
                <a:solidFill>
                  <a:srgbClr val="28282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000"/>
              <a:buNone/>
              <a:defRPr sz="3000">
                <a:solidFill>
                  <a:srgbClr val="28282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000"/>
              <a:buNone/>
              <a:defRPr sz="3000">
                <a:solidFill>
                  <a:srgbClr val="28282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000"/>
              <a:buNone/>
              <a:defRPr sz="3000">
                <a:solidFill>
                  <a:srgbClr val="28282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000"/>
              <a:buNone/>
              <a:defRPr sz="3000">
                <a:solidFill>
                  <a:srgbClr val="28282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000"/>
              <a:buNone/>
              <a:defRPr sz="3000">
                <a:solidFill>
                  <a:srgbClr val="28282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000"/>
              <a:buNone/>
              <a:defRPr sz="3000">
                <a:solidFill>
                  <a:srgbClr val="28282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000"/>
              <a:buNone/>
              <a:defRPr sz="3000">
                <a:solidFill>
                  <a:srgbClr val="28282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3000"/>
              <a:buNone/>
              <a:defRPr sz="3000">
                <a:solidFill>
                  <a:srgbClr val="28282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9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title"/>
          </p:nvPr>
        </p:nvSpPr>
        <p:spPr>
          <a:xfrm>
            <a:off x="3852694" y="445031"/>
            <a:ext cx="49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" type="body"/>
          </p:nvPr>
        </p:nvSpPr>
        <p:spPr>
          <a:xfrm>
            <a:off x="2601375" y="1685963"/>
            <a:ext cx="6131400" cy="29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uro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362231" y="254025"/>
            <a:ext cx="23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2937263" y="1606950"/>
            <a:ext cx="5729700" cy="29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uro 2 Textur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" type="body"/>
          </p:nvPr>
        </p:nvSpPr>
        <p:spPr>
          <a:xfrm>
            <a:off x="426000" y="1038179"/>
            <a:ext cx="804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  <a:defRPr>
                <a:solidFill>
                  <a:srgbClr val="F3F3F3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  <a:defRPr>
                <a:solidFill>
                  <a:srgbClr val="F3F3F3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uro 3 Raccoonzinho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426000" y="1038179"/>
            <a:ext cx="804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  <a:defRPr>
                <a:solidFill>
                  <a:srgbClr val="F3F3F3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  <a:defRPr>
                <a:solidFill>
                  <a:srgbClr val="F3F3F3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uro 4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26000" y="1038179"/>
            <a:ext cx="804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  <a:defRPr>
                <a:solidFill>
                  <a:srgbClr val="F3F3F3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  <a:defRPr>
                <a:solidFill>
                  <a:srgbClr val="F3F3F3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○"/>
              <a:defRPr>
                <a:solidFill>
                  <a:srgbClr val="F3F3F3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■"/>
              <a:defRPr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uro 5">
  <p:cSld name="CUSTOM_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/>
          <p:nvPr>
            <p:ph type="title"/>
          </p:nvPr>
        </p:nvSpPr>
        <p:spPr>
          <a:xfrm>
            <a:off x="1038713" y="1824300"/>
            <a:ext cx="7066500" cy="14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5500"/>
              </a:buClr>
              <a:buSzPts val="3000"/>
              <a:buNone/>
              <a:defRPr sz="3000">
                <a:solidFill>
                  <a:srgbClr val="FF55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5500"/>
              </a:buClr>
              <a:buSzPts val="3000"/>
              <a:buNone/>
              <a:defRPr sz="3000">
                <a:solidFill>
                  <a:srgbClr val="FF55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5500"/>
              </a:buClr>
              <a:buSzPts val="3000"/>
              <a:buNone/>
              <a:defRPr sz="3000">
                <a:solidFill>
                  <a:srgbClr val="FF55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5500"/>
              </a:buClr>
              <a:buSzPts val="3000"/>
              <a:buNone/>
              <a:defRPr sz="3000">
                <a:solidFill>
                  <a:srgbClr val="FF55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5500"/>
              </a:buClr>
              <a:buSzPts val="3000"/>
              <a:buNone/>
              <a:defRPr sz="3000">
                <a:solidFill>
                  <a:srgbClr val="FF55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5500"/>
              </a:buClr>
              <a:buSzPts val="3000"/>
              <a:buNone/>
              <a:defRPr sz="3000">
                <a:solidFill>
                  <a:srgbClr val="FF55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5500"/>
              </a:buClr>
              <a:buSzPts val="3000"/>
              <a:buNone/>
              <a:defRPr sz="3000">
                <a:solidFill>
                  <a:srgbClr val="FF55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5500"/>
              </a:buClr>
              <a:buSzPts val="3000"/>
              <a:buNone/>
              <a:defRPr sz="3000">
                <a:solidFill>
                  <a:srgbClr val="FF55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5500"/>
              </a:buClr>
              <a:buSzPts val="3000"/>
              <a:buNone/>
              <a:defRPr sz="3000">
                <a:solidFill>
                  <a:srgbClr val="FF55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icolor 1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1" name="Google Shape;51;p20"/>
          <p:cNvSpPr txBox="1"/>
          <p:nvPr>
            <p:ph idx="1" type="body"/>
          </p:nvPr>
        </p:nvSpPr>
        <p:spPr>
          <a:xfrm>
            <a:off x="408319" y="959175"/>
            <a:ext cx="21603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  <a:defRPr sz="1300">
                <a:solidFill>
                  <a:srgbClr val="F3F3F3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2" name="Google Shape;52;p20"/>
          <p:cNvSpPr txBox="1"/>
          <p:nvPr>
            <p:ph idx="2" type="body"/>
          </p:nvPr>
        </p:nvSpPr>
        <p:spPr>
          <a:xfrm>
            <a:off x="3491888" y="959175"/>
            <a:ext cx="21603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  <a:defRPr sz="1300">
                <a:solidFill>
                  <a:srgbClr val="434343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Char char="○"/>
              <a:defRPr sz="900">
                <a:solidFill>
                  <a:srgbClr val="434343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Char char="■"/>
              <a:defRPr sz="900">
                <a:solidFill>
                  <a:srgbClr val="434343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Char char="●"/>
              <a:defRPr sz="900">
                <a:solidFill>
                  <a:srgbClr val="434343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Char char="○"/>
              <a:defRPr sz="900">
                <a:solidFill>
                  <a:srgbClr val="434343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Char char="■"/>
              <a:defRPr sz="900">
                <a:solidFill>
                  <a:srgbClr val="434343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Char char="●"/>
              <a:defRPr sz="900">
                <a:solidFill>
                  <a:srgbClr val="434343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Char char="○"/>
              <a:defRPr sz="900">
                <a:solidFill>
                  <a:srgbClr val="434343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Char char="■"/>
              <a:defRPr sz="9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20"/>
          <p:cNvSpPr txBox="1"/>
          <p:nvPr>
            <p:ph idx="3" type="body"/>
          </p:nvPr>
        </p:nvSpPr>
        <p:spPr>
          <a:xfrm>
            <a:off x="6575456" y="959175"/>
            <a:ext cx="21603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  <a:defRPr sz="1300">
                <a:solidFill>
                  <a:srgbClr val="F3F3F3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313100" y="2150888"/>
            <a:ext cx="65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500"/>
              <a:buNone/>
              <a:defRPr sz="35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icolor 2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1572638" y="239581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1600"/>
              <a:buNone/>
              <a:defRPr b="1" sz="1600">
                <a:solidFill>
                  <a:srgbClr val="F5750B"/>
                </a:solidFill>
              </a:defRPr>
            </a:lvl1pPr>
          </a:lstStyle>
          <a:p/>
        </p:txBody>
      </p:sp>
      <p:sp>
        <p:nvSpPr>
          <p:cNvPr id="56" name="Google Shape;5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08319" y="1359225"/>
            <a:ext cx="21603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  <a:defRPr sz="1300">
                <a:solidFill>
                  <a:srgbClr val="F3F3F3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8" name="Google Shape;58;p21"/>
          <p:cNvSpPr txBox="1"/>
          <p:nvPr>
            <p:ph idx="3" type="body"/>
          </p:nvPr>
        </p:nvSpPr>
        <p:spPr>
          <a:xfrm>
            <a:off x="3491888" y="1359225"/>
            <a:ext cx="21603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  <a:defRPr sz="1300">
                <a:solidFill>
                  <a:srgbClr val="F3F3F3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9" name="Google Shape;59;p21"/>
          <p:cNvSpPr txBox="1"/>
          <p:nvPr>
            <p:ph idx="4" type="body"/>
          </p:nvPr>
        </p:nvSpPr>
        <p:spPr>
          <a:xfrm>
            <a:off x="6575456" y="1359225"/>
            <a:ext cx="21603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  <a:defRPr sz="1300">
                <a:solidFill>
                  <a:srgbClr val="F3F3F3"/>
                </a:solidFill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●"/>
              <a:defRPr sz="900">
                <a:solidFill>
                  <a:srgbClr val="F3F3F3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○"/>
              <a:defRPr sz="900">
                <a:solidFill>
                  <a:srgbClr val="F3F3F3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Char char="■"/>
              <a:defRPr sz="9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10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Final Comercial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150" y="4575400"/>
            <a:ext cx="274675" cy="3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Final - Times">
  <p:cSld name="TWO_OBJECTS_WITH_TEXT_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87150" y="4575400"/>
            <a:ext cx="274675" cy="3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3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ronograma">
  <p:cSld name="TWO_OBJECTS_WITH_TEXT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/>
          <p:nvPr/>
        </p:nvSpPr>
        <p:spPr>
          <a:xfrm>
            <a:off x="-6581" y="-13162"/>
            <a:ext cx="9144000" cy="51567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Textura c/ texto">
  <p:cSld name="TWO_OBJECTS_WITH_TEX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" type="body"/>
          </p:nvPr>
        </p:nvSpPr>
        <p:spPr>
          <a:xfrm>
            <a:off x="426000" y="1038179"/>
            <a:ext cx="804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uro de Efeito">
  <p:cSld name="BLANK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5" name="Google Shape;7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7"/>
          <p:cNvSpPr txBox="1"/>
          <p:nvPr>
            <p:ph type="title"/>
          </p:nvPr>
        </p:nvSpPr>
        <p:spPr>
          <a:xfrm>
            <a:off x="1396181" y="2021831"/>
            <a:ext cx="61842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5400"/>
              </a:buClr>
              <a:buSzPts val="3400"/>
              <a:buNone/>
              <a:defRPr sz="3400">
                <a:solidFill>
                  <a:srgbClr val="FF54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Textura sem texto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84" name="Google Shape;8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2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292313" y="4027838"/>
            <a:ext cx="487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200"/>
              <a:buNone/>
              <a:defRPr sz="3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88" name="Google Shape;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de Efeito">
  <p:cSld name="OBJECT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 Light"/>
              <a:buNone/>
              <a:defRPr b="0" i="0" sz="33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1400"/>
            </a:lvl9pPr>
          </a:lstStyle>
          <a:p/>
        </p:txBody>
      </p:sp>
      <p:sp>
        <p:nvSpPr>
          <p:cNvPr id="92" name="Google Shape;92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 b="1176" l="853" r="1039" t="755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5 Raccoonzinho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5 Raccoonzinho 2 1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4"/>
          <p:cNvPicPr preferRelativeResize="0"/>
          <p:nvPr/>
        </p:nvPicPr>
        <p:blipFill rotWithShape="1">
          <a:blip r:embed="rId3">
            <a:alphaModFix/>
          </a:blip>
          <a:srcRect b="1176" l="853" r="1039" t="755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cap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746981" y="2150888"/>
            <a:ext cx="487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200"/>
              <a:buNone/>
              <a:defRPr sz="3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7" name="Google Shape;17;p5"/>
          <p:cNvSpPr/>
          <p:nvPr/>
        </p:nvSpPr>
        <p:spPr>
          <a:xfrm>
            <a:off x="377175" y="2128050"/>
            <a:ext cx="59400" cy="3107400"/>
          </a:xfrm>
          <a:prstGeom prst="roundRect">
            <a:avLst>
              <a:gd fmla="val 50000" name="adj"/>
            </a:avLst>
          </a:prstGeom>
          <a:solidFill>
            <a:srgbClr val="FE5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1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5 Raccoonzinho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2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5750B"/>
              </a:buClr>
              <a:buSzPts val="2300"/>
              <a:buNone/>
              <a:defRPr>
                <a:solidFill>
                  <a:srgbClr val="F5750B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426000" y="1038179"/>
            <a:ext cx="804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3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ro 4 Moldura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Raleway"/>
              <a:buNone/>
              <a:defRPr b="1" sz="23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Raleway"/>
              <a:buNone/>
              <a:defRPr b="1" sz="23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Raleway"/>
              <a:buNone/>
              <a:defRPr b="1" sz="23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Raleway"/>
              <a:buNone/>
              <a:defRPr b="1" sz="23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Raleway"/>
              <a:buNone/>
              <a:defRPr b="1" sz="23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Raleway"/>
              <a:buNone/>
              <a:defRPr b="1" sz="23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Raleway"/>
              <a:buNone/>
              <a:defRPr b="1" sz="23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Raleway"/>
              <a:buNone/>
              <a:defRPr b="1" sz="23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Raleway"/>
              <a:buNone/>
              <a:defRPr b="1" sz="23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6000" y="1038179"/>
            <a:ext cx="8046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Raleway"/>
              <a:buChar char="●"/>
              <a:defRPr sz="14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Raleway"/>
              <a:buChar char="○"/>
              <a:defRPr sz="11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Raleway"/>
              <a:buChar char="■"/>
              <a:defRPr sz="11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Raleway"/>
              <a:buChar char="●"/>
              <a:defRPr sz="11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Raleway"/>
              <a:buChar char="○"/>
              <a:defRPr sz="11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Raleway"/>
              <a:buChar char="■"/>
              <a:defRPr sz="11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Raleway"/>
              <a:buChar char="●"/>
              <a:defRPr sz="11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Raleway"/>
              <a:buChar char="○"/>
              <a:defRPr sz="11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Raleway"/>
              <a:buChar char="■"/>
              <a:defRPr sz="11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8.png"/><Relationship Id="rId6" Type="http://schemas.openxmlformats.org/officeDocument/2006/relationships/image" Target="../media/image4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/>
          <p:nvPr/>
        </p:nvSpPr>
        <p:spPr>
          <a:xfrm>
            <a:off x="514350" y="2046750"/>
            <a:ext cx="5224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200">
                <a:solidFill>
                  <a:srgbClr val="FF6A13"/>
                </a:solidFill>
                <a:latin typeface="Raleway"/>
                <a:ea typeface="Raleway"/>
                <a:cs typeface="Raleway"/>
                <a:sym typeface="Raleway"/>
              </a:rPr>
              <a:t>PBL </a:t>
            </a:r>
            <a:endParaRPr b="1" sz="3200">
              <a:solidFill>
                <a:srgbClr val="FF6A1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Análise de Elasticidade </a:t>
            </a:r>
            <a:endParaRPr b="1" sz="2000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000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Aironys Garrido</a:t>
            </a:r>
            <a:endParaRPr b="1" sz="2000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" name="Google Shape;1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4294519"/>
            <a:ext cx="1102784" cy="41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5"/>
          <p:cNvPicPr preferRelativeResize="0"/>
          <p:nvPr/>
        </p:nvPicPr>
        <p:blipFill rotWithShape="1">
          <a:blip r:embed="rId5">
            <a:alphaModFix/>
          </a:blip>
          <a:srcRect b="0" l="71875" r="0" t="0"/>
          <a:stretch/>
        </p:blipFill>
        <p:spPr>
          <a:xfrm>
            <a:off x="1810463" y="4290544"/>
            <a:ext cx="342563" cy="42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9126" y="4064877"/>
            <a:ext cx="2569598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idx="4294967295"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/>
              <a:t>Descrição dos Dados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44"/>
          <p:cNvSpPr txBox="1"/>
          <p:nvPr>
            <p:ph idx="4294967295" type="body"/>
          </p:nvPr>
        </p:nvSpPr>
        <p:spPr>
          <a:xfrm>
            <a:off x="5802275" y="2084100"/>
            <a:ext cx="31551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Aqui um gráfico de dispersão  de dados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 Custo e Receita do cliente PetLove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8" name="Google Shape;188;p44"/>
          <p:cNvSpPr txBox="1"/>
          <p:nvPr/>
        </p:nvSpPr>
        <p:spPr>
          <a:xfrm>
            <a:off x="4983300" y="3730675"/>
            <a:ext cx="33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44"/>
          <p:cNvSpPr txBox="1"/>
          <p:nvPr/>
        </p:nvSpPr>
        <p:spPr>
          <a:xfrm>
            <a:off x="5537975" y="4620300"/>
            <a:ext cx="3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44"/>
          <p:cNvSpPr txBox="1"/>
          <p:nvPr/>
        </p:nvSpPr>
        <p:spPr>
          <a:xfrm>
            <a:off x="137600" y="3664075"/>
            <a:ext cx="15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44"/>
          <p:cNvSpPr txBox="1"/>
          <p:nvPr/>
        </p:nvSpPr>
        <p:spPr>
          <a:xfrm>
            <a:off x="5763275" y="987400"/>
            <a:ext cx="25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2" name="Google Shape;1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25" y="1197250"/>
            <a:ext cx="5667050" cy="3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>
            <p:ph idx="4294967295"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/>
              <a:t>Modelo Crescimento Logístico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45"/>
          <p:cNvSpPr txBox="1"/>
          <p:nvPr>
            <p:ph idx="4294967295" type="body"/>
          </p:nvPr>
        </p:nvSpPr>
        <p:spPr>
          <a:xfrm>
            <a:off x="4765950" y="1630350"/>
            <a:ext cx="4125300" cy="18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Aqui queremos achar um ponto máximo do gráfico produto marginal e também queremos achar a interseção entre o ambos, por isso realizamos um gráfico menos o outro, ou seja: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O produto médio menos o produto marginal, e como queremos apenas a interseção depois do ponto máximo, pegamos o segundo valor.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9" name="Google Shape;199;p45"/>
          <p:cNvSpPr txBox="1"/>
          <p:nvPr/>
        </p:nvSpPr>
        <p:spPr>
          <a:xfrm>
            <a:off x="176550" y="4058500"/>
            <a:ext cx="55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45"/>
          <p:cNvSpPr txBox="1"/>
          <p:nvPr/>
        </p:nvSpPr>
        <p:spPr>
          <a:xfrm>
            <a:off x="4983300" y="3730675"/>
            <a:ext cx="33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45"/>
          <p:cNvSpPr txBox="1"/>
          <p:nvPr/>
        </p:nvSpPr>
        <p:spPr>
          <a:xfrm>
            <a:off x="5537975" y="4620300"/>
            <a:ext cx="3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2" name="Google Shape;2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50" y="1280594"/>
            <a:ext cx="4333403" cy="2850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/>
          <p:nvPr>
            <p:ph type="title"/>
          </p:nvPr>
        </p:nvSpPr>
        <p:spPr>
          <a:xfrm>
            <a:off x="1313100" y="2150888"/>
            <a:ext cx="65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4</a:t>
            </a:r>
            <a:r>
              <a:rPr lang="de-DE"/>
              <a:t> - Resultados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/>
          <p:nvPr>
            <p:ph idx="4294967295"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/>
              <a:t>Resultados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47"/>
          <p:cNvSpPr txBox="1"/>
          <p:nvPr>
            <p:ph idx="4294967295" type="body"/>
          </p:nvPr>
        </p:nvSpPr>
        <p:spPr>
          <a:xfrm>
            <a:off x="5104175" y="744075"/>
            <a:ext cx="3983700" cy="19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Aqui encontramos nosso ponto de </a:t>
            </a:r>
            <a:r>
              <a:rPr lang="de-DE" sz="1200">
                <a:solidFill>
                  <a:schemeClr val="dk1"/>
                </a:solidFill>
              </a:rPr>
              <a:t>interseção entre  ambos, e podemos afirmar que: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Temos um </a:t>
            </a:r>
            <a:r>
              <a:rPr b="1" lang="de-DE" sz="1200">
                <a:solidFill>
                  <a:schemeClr val="dk1"/>
                </a:solidFill>
              </a:rPr>
              <a:t>máximo marginal</a:t>
            </a:r>
            <a:r>
              <a:rPr lang="de-DE" sz="1200">
                <a:solidFill>
                  <a:schemeClr val="dk1"/>
                </a:solidFill>
              </a:rPr>
              <a:t> com a razão de: </a:t>
            </a:r>
            <a:r>
              <a:rPr b="1" lang="de-DE" sz="1200">
                <a:solidFill>
                  <a:schemeClr val="dk1"/>
                </a:solidFill>
              </a:rPr>
              <a:t>4.51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Temos um </a:t>
            </a:r>
            <a:r>
              <a:rPr b="1" lang="de-DE" sz="1200">
                <a:solidFill>
                  <a:schemeClr val="dk1"/>
                </a:solidFill>
              </a:rPr>
              <a:t>Máximo médio</a:t>
            </a:r>
            <a:r>
              <a:rPr lang="de-DE" sz="1200">
                <a:solidFill>
                  <a:schemeClr val="dk1"/>
                </a:solidFill>
              </a:rPr>
              <a:t> com a razão: </a:t>
            </a:r>
            <a:r>
              <a:rPr b="1" lang="de-DE" sz="1200">
                <a:solidFill>
                  <a:schemeClr val="dk1"/>
                </a:solidFill>
              </a:rPr>
              <a:t>4.59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4" name="Google Shape;214;p47"/>
          <p:cNvSpPr txBox="1"/>
          <p:nvPr/>
        </p:nvSpPr>
        <p:spPr>
          <a:xfrm>
            <a:off x="5537975" y="4620300"/>
            <a:ext cx="3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47"/>
          <p:cNvSpPr txBox="1"/>
          <p:nvPr/>
        </p:nvSpPr>
        <p:spPr>
          <a:xfrm>
            <a:off x="137600" y="3664075"/>
            <a:ext cx="15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47"/>
          <p:cNvSpPr txBox="1"/>
          <p:nvPr/>
        </p:nvSpPr>
        <p:spPr>
          <a:xfrm>
            <a:off x="5763275" y="987400"/>
            <a:ext cx="25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7" name="Google Shape;2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25" y="1326100"/>
            <a:ext cx="4886326" cy="310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7"/>
          <p:cNvSpPr txBox="1"/>
          <p:nvPr/>
        </p:nvSpPr>
        <p:spPr>
          <a:xfrm>
            <a:off x="5264650" y="2925175"/>
            <a:ext cx="3763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Máximo marginal = 51.324,58 Receita = 235.454,48</a:t>
            </a:r>
            <a:endParaRPr b="1" sz="15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Máximo Médio = 52.104,51 Receita = 238.967,28</a:t>
            </a:r>
            <a:endParaRPr b="1" sz="15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8"/>
          <p:cNvSpPr txBox="1"/>
          <p:nvPr>
            <p:ph idx="4294967295"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/>
              <a:t>Resultados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48"/>
          <p:cNvSpPr txBox="1"/>
          <p:nvPr>
            <p:ph idx="4294967295" type="body"/>
          </p:nvPr>
        </p:nvSpPr>
        <p:spPr>
          <a:xfrm>
            <a:off x="5866475" y="1536300"/>
            <a:ext cx="3155100" cy="21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Aqui temos é nosso modelo de crescimento logístico: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Dispersão dos dados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Ponto máximo marginal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Ponto médio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E nosso melhor intervalo para investimentos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" name="Google Shape;225;p48"/>
          <p:cNvSpPr txBox="1"/>
          <p:nvPr/>
        </p:nvSpPr>
        <p:spPr>
          <a:xfrm>
            <a:off x="4983300" y="3730675"/>
            <a:ext cx="33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48"/>
          <p:cNvSpPr txBox="1"/>
          <p:nvPr/>
        </p:nvSpPr>
        <p:spPr>
          <a:xfrm>
            <a:off x="5537975" y="4620300"/>
            <a:ext cx="3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8"/>
          <p:cNvSpPr txBox="1"/>
          <p:nvPr/>
        </p:nvSpPr>
        <p:spPr>
          <a:xfrm>
            <a:off x="137600" y="3664075"/>
            <a:ext cx="15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48"/>
          <p:cNvSpPr txBox="1"/>
          <p:nvPr/>
        </p:nvSpPr>
        <p:spPr>
          <a:xfrm>
            <a:off x="5763275" y="987400"/>
            <a:ext cx="25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9" name="Google Shape;2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00" y="1055825"/>
            <a:ext cx="5610875" cy="307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>
            <p:ph type="title"/>
          </p:nvPr>
        </p:nvSpPr>
        <p:spPr>
          <a:xfrm>
            <a:off x="1313100" y="2150888"/>
            <a:ext cx="65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5</a:t>
            </a:r>
            <a:r>
              <a:rPr lang="de-DE"/>
              <a:t> - </a:t>
            </a:r>
            <a:r>
              <a:rPr lang="de-DE"/>
              <a:t>Conclusões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0"/>
          <p:cNvSpPr txBox="1"/>
          <p:nvPr>
            <p:ph idx="4294967295"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/>
              <a:t>Conclusões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50"/>
          <p:cNvSpPr txBox="1"/>
          <p:nvPr>
            <p:ph idx="4294967295" type="body"/>
          </p:nvPr>
        </p:nvSpPr>
        <p:spPr>
          <a:xfrm>
            <a:off x="459600" y="1536300"/>
            <a:ext cx="8562000" cy="21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Pelos dados e gráficos obtidos podemos afirmar que: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O recomendável para melhor intervalo de investimentos, seguindo as novas estratégias  para as campanhas da Petlove, os valores entejam entre: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chemeClr val="dk1"/>
                </a:solidFill>
              </a:rPr>
              <a:t>Investimentos</a:t>
            </a:r>
            <a:r>
              <a:rPr lang="de-DE" sz="1200">
                <a:solidFill>
                  <a:schemeClr val="dk1"/>
                </a:solidFill>
              </a:rPr>
              <a:t> entre: </a:t>
            </a:r>
            <a:r>
              <a:rPr b="1" lang="de-DE" sz="1200">
                <a:solidFill>
                  <a:schemeClr val="dk1"/>
                </a:solidFill>
              </a:rPr>
              <a:t>R$ 51.088,24 </a:t>
            </a:r>
            <a:r>
              <a:rPr lang="de-DE" sz="1200">
                <a:solidFill>
                  <a:schemeClr val="dk1"/>
                </a:solidFill>
              </a:rPr>
              <a:t> e </a:t>
            </a:r>
            <a:r>
              <a:rPr b="1" lang="de-DE" sz="1200">
                <a:solidFill>
                  <a:schemeClr val="dk1"/>
                </a:solidFill>
              </a:rPr>
              <a:t> R$  52.459,03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Obtendo uma melhor receita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chemeClr val="dk1"/>
                </a:solidFill>
              </a:rPr>
              <a:t>Receita</a:t>
            </a:r>
            <a:r>
              <a:rPr lang="de-DE" sz="1200">
                <a:solidFill>
                  <a:schemeClr val="dk1"/>
                </a:solidFill>
              </a:rPr>
              <a:t> entre: </a:t>
            </a:r>
            <a:r>
              <a:rPr b="1" lang="de-DE" sz="1200">
                <a:solidFill>
                  <a:schemeClr val="dk1"/>
                </a:solidFill>
              </a:rPr>
              <a:t>R$ 234.389,27 </a:t>
            </a:r>
            <a:r>
              <a:rPr lang="de-DE" sz="1200">
                <a:solidFill>
                  <a:schemeClr val="dk1"/>
                </a:solidFill>
              </a:rPr>
              <a:t>e  </a:t>
            </a:r>
            <a:r>
              <a:rPr b="1" lang="de-DE" sz="1200">
                <a:solidFill>
                  <a:schemeClr val="dk1"/>
                </a:solidFill>
              </a:rPr>
              <a:t> R$ 240.562,00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" name="Google Shape;241;p50"/>
          <p:cNvSpPr txBox="1"/>
          <p:nvPr/>
        </p:nvSpPr>
        <p:spPr>
          <a:xfrm>
            <a:off x="4983300" y="3730675"/>
            <a:ext cx="33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50"/>
          <p:cNvSpPr txBox="1"/>
          <p:nvPr/>
        </p:nvSpPr>
        <p:spPr>
          <a:xfrm>
            <a:off x="5537975" y="4620300"/>
            <a:ext cx="3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50"/>
          <p:cNvSpPr txBox="1"/>
          <p:nvPr/>
        </p:nvSpPr>
        <p:spPr>
          <a:xfrm>
            <a:off x="137600" y="3664075"/>
            <a:ext cx="15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50"/>
          <p:cNvSpPr txBox="1"/>
          <p:nvPr/>
        </p:nvSpPr>
        <p:spPr>
          <a:xfrm>
            <a:off x="5763275" y="987400"/>
            <a:ext cx="25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4629150" y="435100"/>
            <a:ext cx="397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4200">
                <a:solidFill>
                  <a:srgbClr val="FF5500"/>
                </a:solidFill>
                <a:latin typeface="Raleway"/>
                <a:ea typeface="Raleway"/>
                <a:cs typeface="Raleway"/>
                <a:sym typeface="Raleway"/>
              </a:rPr>
              <a:t>Agradecemos!</a:t>
            </a:r>
            <a:endParaRPr sz="4200">
              <a:solidFill>
                <a:srgbClr val="FF5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51"/>
          <p:cNvSpPr txBox="1"/>
          <p:nvPr/>
        </p:nvSpPr>
        <p:spPr>
          <a:xfrm>
            <a:off x="4754925" y="1238233"/>
            <a:ext cx="3678900" cy="313800"/>
          </a:xfrm>
          <a:prstGeom prst="rect">
            <a:avLst/>
          </a:prstGeom>
          <a:noFill/>
          <a:ln cap="flat" cmpd="sng" w="19050">
            <a:solidFill>
              <a:srgbClr val="FF5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aironys.macedo</a:t>
            </a:r>
            <a:r>
              <a:rPr b="1" lang="de-DE" sz="1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@raccoon.ag</a:t>
            </a:r>
            <a:endParaRPr b="1" sz="1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/>
          <p:nvPr/>
        </p:nvSpPr>
        <p:spPr>
          <a:xfrm>
            <a:off x="1458350" y="-12"/>
            <a:ext cx="3014707" cy="5274364"/>
          </a:xfrm>
          <a:custGeom>
            <a:rect b="b" l="l" r="r" t="t"/>
            <a:pathLst>
              <a:path extrusionOk="0" h="204512" w="114846">
                <a:moveTo>
                  <a:pt x="114846" y="0"/>
                </a:moveTo>
                <a:cubicBezTo>
                  <a:pt x="111161" y="13972"/>
                  <a:pt x="111878" y="49747"/>
                  <a:pt x="92737" y="83832"/>
                </a:cubicBezTo>
                <a:cubicBezTo>
                  <a:pt x="73596" y="117917"/>
                  <a:pt x="15456" y="184399"/>
                  <a:pt x="0" y="204512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280000" dist="95250">
              <a:srgbClr val="FFFFFF">
                <a:alpha val="77000"/>
              </a:srgbClr>
            </a:outerShdw>
          </a:effectLst>
        </p:spPr>
      </p:sp>
      <p:sp>
        <p:nvSpPr>
          <p:cNvPr id="110" name="Google Shape;110;p36"/>
          <p:cNvSpPr txBox="1"/>
          <p:nvPr/>
        </p:nvSpPr>
        <p:spPr>
          <a:xfrm>
            <a:off x="4899450" y="1288200"/>
            <a:ext cx="3177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-DE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Metodologia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000">
                <a:solidFill>
                  <a:srgbClr val="282828"/>
                </a:solidFill>
                <a:highlight>
                  <a:srgbClr val="F3F3F3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1" name="Google Shape;111;p36"/>
          <p:cNvSpPr txBox="1"/>
          <p:nvPr/>
        </p:nvSpPr>
        <p:spPr>
          <a:xfrm>
            <a:off x="5053125" y="504150"/>
            <a:ext cx="33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Introdução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6"/>
          <p:cNvSpPr txBox="1"/>
          <p:nvPr/>
        </p:nvSpPr>
        <p:spPr>
          <a:xfrm>
            <a:off x="4586150" y="2059725"/>
            <a:ext cx="3099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-DE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Descrição dos dados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36"/>
          <p:cNvSpPr txBox="1"/>
          <p:nvPr/>
        </p:nvSpPr>
        <p:spPr>
          <a:xfrm>
            <a:off x="4618053" y="303700"/>
            <a:ext cx="65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3800">
                <a:solidFill>
                  <a:srgbClr val="FF6A1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de-DE" sz="2500">
                <a:solidFill>
                  <a:srgbClr val="FF6A13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endParaRPr sz="2800">
              <a:solidFill>
                <a:srgbClr val="FF6A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6"/>
          <p:cNvSpPr txBox="1"/>
          <p:nvPr/>
        </p:nvSpPr>
        <p:spPr>
          <a:xfrm>
            <a:off x="4422353" y="1073188"/>
            <a:ext cx="654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4300">
                <a:solidFill>
                  <a:srgbClr val="FF6A1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de-DE" sz="3000">
                <a:solidFill>
                  <a:srgbClr val="FF6A1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3300">
              <a:solidFill>
                <a:srgbClr val="FF6A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6"/>
          <p:cNvSpPr txBox="1"/>
          <p:nvPr/>
        </p:nvSpPr>
        <p:spPr>
          <a:xfrm>
            <a:off x="4104653" y="1836963"/>
            <a:ext cx="65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4000">
                <a:solidFill>
                  <a:srgbClr val="FF6A1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3000">
              <a:solidFill>
                <a:srgbClr val="FF6A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6"/>
          <p:cNvSpPr txBox="1"/>
          <p:nvPr/>
        </p:nvSpPr>
        <p:spPr>
          <a:xfrm>
            <a:off x="3654353" y="2562788"/>
            <a:ext cx="65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4000">
                <a:solidFill>
                  <a:srgbClr val="FF6A13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sz="3000">
              <a:solidFill>
                <a:srgbClr val="FF6A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6"/>
          <p:cNvSpPr txBox="1"/>
          <p:nvPr/>
        </p:nvSpPr>
        <p:spPr>
          <a:xfrm>
            <a:off x="3112541" y="3308338"/>
            <a:ext cx="65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4000">
                <a:solidFill>
                  <a:srgbClr val="FF6A13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sz="3000">
              <a:solidFill>
                <a:srgbClr val="FF6A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6"/>
          <p:cNvSpPr txBox="1"/>
          <p:nvPr/>
        </p:nvSpPr>
        <p:spPr>
          <a:xfrm>
            <a:off x="3611950" y="3536250"/>
            <a:ext cx="3099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-DE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Conclusões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36"/>
          <p:cNvSpPr txBox="1"/>
          <p:nvPr/>
        </p:nvSpPr>
        <p:spPr>
          <a:xfrm>
            <a:off x="4067700" y="2789500"/>
            <a:ext cx="3099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-DE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Resultados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36"/>
          <p:cNvSpPr txBox="1"/>
          <p:nvPr/>
        </p:nvSpPr>
        <p:spPr>
          <a:xfrm>
            <a:off x="2457641" y="4108738"/>
            <a:ext cx="65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6A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7"/>
          <p:cNvSpPr txBox="1"/>
          <p:nvPr/>
        </p:nvSpPr>
        <p:spPr>
          <a:xfrm>
            <a:off x="613200" y="628163"/>
            <a:ext cx="3958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Vamos começar?</a:t>
            </a:r>
            <a:endParaRPr sz="3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6" name="Google Shape;126;p37"/>
          <p:cNvSpPr/>
          <p:nvPr/>
        </p:nvSpPr>
        <p:spPr>
          <a:xfrm>
            <a:off x="708300" y="1637725"/>
            <a:ext cx="20400" cy="782400"/>
          </a:xfrm>
          <a:prstGeom prst="roundRect">
            <a:avLst>
              <a:gd fmla="val 50000" name="adj"/>
            </a:avLst>
          </a:prstGeom>
          <a:solidFill>
            <a:srgbClr val="FF5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7"/>
          <p:cNvSpPr txBox="1"/>
          <p:nvPr/>
        </p:nvSpPr>
        <p:spPr>
          <a:xfrm>
            <a:off x="841369" y="1637718"/>
            <a:ext cx="36108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5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Aironys Garrido de Macedo</a:t>
            </a:r>
            <a:endParaRPr b="1" sz="1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aironys.macedo</a:t>
            </a:r>
            <a:r>
              <a:rPr lang="de-DE" sz="1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@raccoon.ag</a:t>
            </a:r>
            <a:endParaRPr sz="11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/>
          <p:nvPr>
            <p:ph type="title"/>
          </p:nvPr>
        </p:nvSpPr>
        <p:spPr>
          <a:xfrm>
            <a:off x="1313100" y="2150888"/>
            <a:ext cx="65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1 - Introdução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9"/>
          <p:cNvSpPr txBox="1"/>
          <p:nvPr>
            <p:ph idx="4294967295"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/>
              <a:t>Introdução 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39"/>
          <p:cNvSpPr txBox="1"/>
          <p:nvPr>
            <p:ph idx="4294967295" type="body"/>
          </p:nvPr>
        </p:nvSpPr>
        <p:spPr>
          <a:xfrm>
            <a:off x="636750" y="2631500"/>
            <a:ext cx="7625100" cy="16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Mudança de estratégia da campanha do cliente Petlove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Propor uma melhor sugestão de investimento diário </a:t>
            </a:r>
            <a:r>
              <a:rPr lang="de-DE" sz="1800">
                <a:solidFill>
                  <a:schemeClr val="dk1"/>
                </a:solidFill>
              </a:rPr>
              <a:t>para o começo das otimizações em </a:t>
            </a:r>
            <a:r>
              <a:rPr b="1" lang="de-DE" sz="1800">
                <a:solidFill>
                  <a:schemeClr val="dk1"/>
                </a:solidFill>
              </a:rPr>
              <a:t>Google Ads.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Encontrar um melhor intervalo de investimento saudável.</a:t>
            </a:r>
            <a:endParaRPr sz="1800"/>
          </a:p>
        </p:txBody>
      </p:sp>
      <p:sp>
        <p:nvSpPr>
          <p:cNvPr id="139" name="Google Shape;139;p39"/>
          <p:cNvSpPr txBox="1"/>
          <p:nvPr/>
        </p:nvSpPr>
        <p:spPr>
          <a:xfrm>
            <a:off x="1302000" y="1279725"/>
            <a:ext cx="6294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000" lvl="0" marL="0" rtl="0" algn="ctr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 o início do ano, o time da Petlove gostaria de mudar a       estratégia de algumas campanhas.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39"/>
          <p:cNvSpPr txBox="1"/>
          <p:nvPr/>
        </p:nvSpPr>
        <p:spPr>
          <a:xfrm>
            <a:off x="821800" y="2231300"/>
            <a:ext cx="10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aleway"/>
                <a:ea typeface="Raleway"/>
                <a:cs typeface="Raleway"/>
                <a:sym typeface="Raleway"/>
              </a:rPr>
              <a:t>A ser feito: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0"/>
          <p:cNvSpPr txBox="1"/>
          <p:nvPr>
            <p:ph type="title"/>
          </p:nvPr>
        </p:nvSpPr>
        <p:spPr>
          <a:xfrm>
            <a:off x="1313100" y="2150888"/>
            <a:ext cx="65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</a:t>
            </a:r>
            <a:r>
              <a:rPr lang="de-DE"/>
              <a:t> - Metodologia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idx="4294967295"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/>
              <a:t>Modelo de Crescimento Logístico.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41"/>
          <p:cNvSpPr txBox="1"/>
          <p:nvPr>
            <p:ph idx="4294967295" type="body"/>
          </p:nvPr>
        </p:nvSpPr>
        <p:spPr>
          <a:xfrm>
            <a:off x="346875" y="2641213"/>
            <a:ext cx="18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>
                <a:solidFill>
                  <a:schemeClr val="dk1"/>
                </a:solidFill>
              </a:rPr>
              <a:t>Veja esse exemplo: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850" y="1080250"/>
            <a:ext cx="6328724" cy="36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1"/>
          <p:cNvSpPr txBox="1"/>
          <p:nvPr/>
        </p:nvSpPr>
        <p:spPr>
          <a:xfrm>
            <a:off x="32900" y="1080250"/>
            <a:ext cx="2535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modelo de crescimento logístico é uma forma de modelar o crescimento de uma população, fenômeno ou volume de vendas, que apresenta um crescimento limitado, ou seja, que eventualmente atinge um ponto de saturação ou estabilização.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41"/>
          <p:cNvSpPr txBox="1"/>
          <p:nvPr/>
        </p:nvSpPr>
        <p:spPr>
          <a:xfrm>
            <a:off x="3932625" y="3644625"/>
            <a:ext cx="2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latin typeface="Raleway"/>
                <a:ea typeface="Raleway"/>
                <a:cs typeface="Raleway"/>
                <a:sym typeface="Raleway"/>
              </a:rPr>
              <a:t>A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41"/>
          <p:cNvSpPr txBox="1"/>
          <p:nvPr/>
        </p:nvSpPr>
        <p:spPr>
          <a:xfrm>
            <a:off x="5561550" y="1774975"/>
            <a:ext cx="2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latin typeface="Raleway"/>
                <a:ea typeface="Raleway"/>
                <a:cs typeface="Raleway"/>
                <a:sym typeface="Raleway"/>
              </a:rPr>
              <a:t>B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41"/>
          <p:cNvSpPr txBox="1"/>
          <p:nvPr/>
        </p:nvSpPr>
        <p:spPr>
          <a:xfrm>
            <a:off x="169300" y="3756950"/>
            <a:ext cx="205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= É o ponto de inflexão da curva e representa o ponto de maior valor incremental.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7" name="Google Shape;157;p41"/>
          <p:cNvCxnSpPr>
            <a:endCxn id="154" idx="1"/>
          </p:cNvCxnSpPr>
          <p:nvPr/>
        </p:nvCxnSpPr>
        <p:spPr>
          <a:xfrm flipH="1" rot="10800000">
            <a:off x="2231625" y="3829275"/>
            <a:ext cx="17010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41"/>
          <p:cNvSpPr txBox="1"/>
          <p:nvPr/>
        </p:nvSpPr>
        <p:spPr>
          <a:xfrm>
            <a:off x="6861500" y="1145450"/>
            <a:ext cx="200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 = É o ponto de maior incremental médio.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9" name="Google Shape;159;p41"/>
          <p:cNvCxnSpPr>
            <a:endCxn id="155" idx="3"/>
          </p:cNvCxnSpPr>
          <p:nvPr/>
        </p:nvCxnSpPr>
        <p:spPr>
          <a:xfrm flipH="1">
            <a:off x="5810250" y="1434325"/>
            <a:ext cx="1043100" cy="5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41"/>
          <p:cNvSpPr txBox="1"/>
          <p:nvPr/>
        </p:nvSpPr>
        <p:spPr>
          <a:xfrm>
            <a:off x="6817850" y="3023100"/>
            <a:ext cx="170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 = É o ponto de saturação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41"/>
          <p:cNvSpPr txBox="1"/>
          <p:nvPr/>
        </p:nvSpPr>
        <p:spPr>
          <a:xfrm>
            <a:off x="8704775" y="2161225"/>
            <a:ext cx="3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latin typeface="Raleway"/>
                <a:ea typeface="Raleway"/>
                <a:cs typeface="Raleway"/>
                <a:sym typeface="Raleway"/>
              </a:rPr>
              <a:t>c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2" name="Google Shape;162;p41"/>
          <p:cNvCxnSpPr>
            <a:stCxn id="160" idx="3"/>
            <a:endCxn id="161" idx="2"/>
          </p:cNvCxnSpPr>
          <p:nvPr/>
        </p:nvCxnSpPr>
        <p:spPr>
          <a:xfrm flipH="1" rot="10800000">
            <a:off x="8518850" y="2530500"/>
            <a:ext cx="350400" cy="6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>
            <p:ph idx="4294967295" type="title"/>
          </p:nvPr>
        </p:nvSpPr>
        <p:spPr>
          <a:xfrm>
            <a:off x="426000" y="330731"/>
            <a:ext cx="80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/>
              <a:t>Modelo Crescimento Logístico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42"/>
          <p:cNvSpPr txBox="1"/>
          <p:nvPr>
            <p:ph idx="4294967295" type="body"/>
          </p:nvPr>
        </p:nvSpPr>
        <p:spPr>
          <a:xfrm>
            <a:off x="4822300" y="1818150"/>
            <a:ext cx="4125300" cy="15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Assume que a relação entre a variável resposta e as variáveis explicativas cresce exponencialmente até um ponto e depois encontra um ponto de saturação.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9" name="Google Shape;1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50" y="987400"/>
            <a:ext cx="4517499" cy="267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2"/>
          <p:cNvSpPr txBox="1"/>
          <p:nvPr/>
        </p:nvSpPr>
        <p:spPr>
          <a:xfrm>
            <a:off x="176550" y="3987075"/>
            <a:ext cx="554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b="1" lang="de-DE" sz="1200">
                <a:latin typeface="Raleway"/>
                <a:ea typeface="Raleway"/>
                <a:cs typeface="Raleway"/>
                <a:sym typeface="Raleway"/>
              </a:rPr>
              <a:t>isualmente podemos notar que </a:t>
            </a:r>
            <a:r>
              <a:rPr b="1" lang="de-DE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ponto de inflexão da curva que representa o ponto de maior valor da curva ele para de crescer no ponto de 50 mil de investimentos para obter aproximadamente uns 230 mil de receita.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42"/>
          <p:cNvSpPr txBox="1"/>
          <p:nvPr/>
        </p:nvSpPr>
        <p:spPr>
          <a:xfrm>
            <a:off x="4983300" y="3730675"/>
            <a:ext cx="33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5537975" y="4620300"/>
            <a:ext cx="344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Mas não temos certeza, por isso temos que achar o melhor intervalo para o investimento.</a:t>
            </a:r>
            <a:endParaRPr sz="11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137600" y="3664075"/>
            <a:ext cx="15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Exemplo:</a:t>
            </a:r>
            <a:endParaRPr b="1" sz="12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4" name="Google Shape;174;p42"/>
          <p:cNvCxnSpPr/>
          <p:nvPr/>
        </p:nvCxnSpPr>
        <p:spPr>
          <a:xfrm>
            <a:off x="329400" y="3987075"/>
            <a:ext cx="966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42"/>
          <p:cNvSpPr txBox="1"/>
          <p:nvPr/>
        </p:nvSpPr>
        <p:spPr>
          <a:xfrm>
            <a:off x="5763275" y="987400"/>
            <a:ext cx="25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000">
                <a:latin typeface="Raleway"/>
                <a:ea typeface="Raleway"/>
                <a:cs typeface="Raleway"/>
                <a:sym typeface="Raleway"/>
              </a:rPr>
              <a:t>Ponto de saturamento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6" name="Google Shape;176;p42"/>
          <p:cNvCxnSpPr/>
          <p:nvPr/>
        </p:nvCxnSpPr>
        <p:spPr>
          <a:xfrm flipH="1">
            <a:off x="4532675" y="1160750"/>
            <a:ext cx="121530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>
            <p:ph type="title"/>
          </p:nvPr>
        </p:nvSpPr>
        <p:spPr>
          <a:xfrm>
            <a:off x="1313100" y="2150888"/>
            <a:ext cx="65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3</a:t>
            </a:r>
            <a:r>
              <a:rPr lang="de-DE"/>
              <a:t> - Descrição dos Dados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